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390" r:id="rId3"/>
    <p:sldId id="393" r:id="rId4"/>
    <p:sldId id="394" r:id="rId5"/>
    <p:sldId id="356" r:id="rId6"/>
    <p:sldId id="391" r:id="rId7"/>
    <p:sldId id="347" r:id="rId8"/>
    <p:sldId id="392" r:id="rId9"/>
    <p:sldId id="268" r:id="rId10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24" autoAdjust="0"/>
  </p:normalViewPr>
  <p:slideViewPr>
    <p:cSldViewPr>
      <p:cViewPr varScale="1">
        <p:scale>
          <a:sx n="77" d="100"/>
          <a:sy n="77" d="100"/>
        </p:scale>
        <p:origin x="1061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71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3216" y="29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2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3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4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5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676071741032369E-2"/>
          <c:y val="3.2245813891369407E-2"/>
          <c:w val="0.90769429862933804"/>
          <c:h val="0.77412039367868579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Эксплуатация ОПО</c:v>
                </c:pt>
              </c:strCache>
            </c:strRef>
          </c:tx>
          <c:spPr>
            <a:ln w="57150"/>
          </c:spPr>
          <c:marker>
            <c:spPr>
              <a:solidFill>
                <a:schemeClr val="accent2"/>
              </a:solidFill>
              <a:ln w="57150"/>
            </c:spPr>
          </c:marker>
          <c:dLbls>
            <c:dLbl>
              <c:idx val="0"/>
              <c:layout>
                <c:manualLayout>
                  <c:x val="-7.8703703703703692E-2"/>
                  <c:y val="3.0436499273240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0123456790123455E-2"/>
                  <c:y val="5.55904667999851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7037158549625741E-2"/>
                  <c:y val="6.18025466306212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5493827160493825E-2"/>
                  <c:y val="6.2240769544124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5432098765430968E-3"/>
                  <c:y val="5.53622899924699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2200" b="1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9 мес. 2024</c:v>
                </c:pt>
                <c:pt idx="4">
                  <c:v>9 мес. 2025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691</c:v>
                </c:pt>
                <c:pt idx="1">
                  <c:v>720</c:v>
                </c:pt>
                <c:pt idx="2">
                  <c:v>729</c:v>
                </c:pt>
                <c:pt idx="3">
                  <c:v>793</c:v>
                </c:pt>
                <c:pt idx="4">
                  <c:v>818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Эксплуатация ГТС</c:v>
                </c:pt>
              </c:strCache>
            </c:strRef>
          </c:tx>
          <c:spPr>
            <a:ln w="57150"/>
          </c:spPr>
          <c:marker>
            <c:spPr>
              <a:solidFill>
                <a:srgbClr val="C00000"/>
              </a:solidFill>
              <a:ln w="57150"/>
            </c:spPr>
          </c:marker>
          <c:dLbls>
            <c:dLbl>
              <c:idx val="0"/>
              <c:layout>
                <c:manualLayout>
                  <c:x val="-3.3950617283950615E-2"/>
                  <c:y val="-6.7543421101359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8580246913580245E-2"/>
                  <c:y val="-6.40843147057734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8.0247035092835678E-2"/>
                  <c:y val="-4.9496236529274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6.9444444444444448E-2"/>
                  <c:y val="-3.5541768507202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0862982404976022E-3"/>
                  <c:y val="-2.5475178683850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2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9 мес. 2024</c:v>
                </c:pt>
                <c:pt idx="4">
                  <c:v>9 мес. 2025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45</c:v>
                </c:pt>
                <c:pt idx="1">
                  <c:v>48</c:v>
                </c:pt>
                <c:pt idx="2">
                  <c:v>50</c:v>
                </c:pt>
                <c:pt idx="3">
                  <c:v>50</c:v>
                </c:pt>
                <c:pt idx="4">
                  <c:v>43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Объекты кап. строя</c:v>
                </c:pt>
              </c:strCache>
            </c:strRef>
          </c:tx>
          <c:spPr>
            <a:ln w="57150">
              <a:solidFill>
                <a:srgbClr val="00B050"/>
              </a:solidFill>
            </a:ln>
          </c:spPr>
          <c:marker>
            <c:spPr>
              <a:ln w="57150">
                <a:solidFill>
                  <a:srgbClr val="00B050"/>
                </a:solidFill>
              </a:ln>
            </c:spPr>
          </c:marker>
          <c:dLbls>
            <c:dLbl>
              <c:idx val="0"/>
              <c:layout>
                <c:manualLayout>
                  <c:x val="-8.4876543209876559E-2"/>
                  <c:y val="-1.167115690849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0123456790123455E-2"/>
                  <c:y val="-4.23618054784037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7037158549625741E-2"/>
                  <c:y val="-6.3200539446234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3209876543209992E-2"/>
                  <c:y val="-7.17505153748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1728395061729528E-3"/>
                  <c:y val="-6.809525021911146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2200" b="1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9 мес. 2024</c:v>
                </c:pt>
                <c:pt idx="4">
                  <c:v>9 мес. 2025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219</c:v>
                </c:pt>
                <c:pt idx="1">
                  <c:v>216</c:v>
                </c:pt>
                <c:pt idx="2">
                  <c:v>145</c:v>
                </c:pt>
                <c:pt idx="3">
                  <c:v>121</c:v>
                </c:pt>
                <c:pt idx="4">
                  <c:v>125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0815040"/>
        <c:axId val="2120816128"/>
      </c:lineChart>
      <c:catAx>
        <c:axId val="2120815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20816128"/>
        <c:crosses val="autoZero"/>
        <c:auto val="1"/>
        <c:lblAlgn val="ctr"/>
        <c:lblOffset val="100"/>
        <c:noMultiLvlLbl val="0"/>
      </c:catAx>
      <c:valAx>
        <c:axId val="2120816128"/>
        <c:scaling>
          <c:orientation val="minMax"/>
          <c:max val="9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0815040"/>
        <c:crosses val="autoZero"/>
        <c:crossBetween val="between"/>
        <c:majorUnit val="100"/>
        <c:minorUnit val="50"/>
      </c:valAx>
    </c:plotArea>
    <c:legend>
      <c:legendPos val="b"/>
      <c:layout/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 algn="ctr">
        <a:defRPr lang="ru-RU" sz="1800" b="1" i="0" u="none" strike="noStrike" kern="1200" baseline="0">
          <a:solidFill>
            <a:prstClr val="black"/>
          </a:solidFill>
          <a:latin typeface="Times New Roman" pitchFamily="18" charset="0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Плановые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5432098765431816E-3"/>
                  <c:y val="-1.403016330447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5432098765432098E-3"/>
                  <c:y val="-2.8060326608944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1.403016330447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6296296296296294E-3"/>
                  <c:y val="-5.050858789610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7777777777777776E-2"/>
                  <c:y val="-6.7344783861467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9 мес. 2023 </c:v>
                </c:pt>
                <c:pt idx="1">
                  <c:v>9 мес. 2024</c:v>
                </c:pt>
                <c:pt idx="2">
                  <c:v>9 мес. 2025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67</c:v>
                </c:pt>
                <c:pt idx="1">
                  <c:v>65</c:v>
                </c:pt>
                <c:pt idx="2">
                  <c:v>16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Внеплановые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5430883639545056E-3"/>
                  <c:y val="-1.96422286262614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432098765432098E-3"/>
                  <c:y val="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086541265675237E-3"/>
                  <c:y val="-3.64784245916283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2345679012345678E-2"/>
                  <c:y val="-0.289021364072132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8518518518518517E-2"/>
                  <c:y val="-0.244124841497820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9 мес. 2023 </c:v>
                </c:pt>
                <c:pt idx="1">
                  <c:v>9 мес. 2024</c:v>
                </c:pt>
                <c:pt idx="2">
                  <c:v>9 мес. 2025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149</c:v>
                </c:pt>
                <c:pt idx="1">
                  <c:v>198</c:v>
                </c:pt>
                <c:pt idx="2">
                  <c:v>148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0823200"/>
        <c:axId val="2120816672"/>
      </c:barChart>
      <c:catAx>
        <c:axId val="2120823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120816672"/>
        <c:crosses val="autoZero"/>
        <c:auto val="0"/>
        <c:lblAlgn val="ctr"/>
        <c:lblOffset val="100"/>
        <c:noMultiLvlLbl val="0"/>
      </c:catAx>
      <c:valAx>
        <c:axId val="2120816672"/>
        <c:scaling>
          <c:orientation val="minMax"/>
          <c:max val="220"/>
          <c:min val="0"/>
        </c:scaling>
        <c:delete val="0"/>
        <c:axPos val="l"/>
        <c:majorGridlines>
          <c:spPr>
            <a:ln>
              <a:solidFill>
                <a:schemeClr val="bg1">
                  <a:lumMod val="6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00" b="1" baseline="0">
                <a:latin typeface="Times New Roman" pitchFamily="18" charset="0"/>
              </a:defRPr>
            </a:pPr>
            <a:endParaRPr lang="ru-RU"/>
          </a:p>
        </c:txPr>
        <c:crossAx val="2120823200"/>
        <c:crosses val="autoZero"/>
        <c:crossBetween val="between"/>
        <c:majorUnit val="50"/>
        <c:minorUnit val="25"/>
      </c:valAx>
    </c:plotArea>
    <c:legend>
      <c:legendPos val="b"/>
      <c:layout/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935331000291641E-2"/>
          <c:y val="0.12828856261667326"/>
          <c:w val="0.89380540974044909"/>
          <c:h val="0.7085228142818965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 нарушениями           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-3.0864197530864196E-3"/>
                  <c:y val="-2.4239481998087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0864197530864196E-3"/>
                  <c:y val="-2.39116623974487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-4.76673762975293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9 мес. 2023</c:v>
                </c:pt>
                <c:pt idx="1">
                  <c:v>9 мес. 2024</c:v>
                </c:pt>
                <c:pt idx="2">
                  <c:v>9 мес. 2025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105</c:v>
                </c:pt>
                <c:pt idx="1">
                  <c:v>92</c:v>
                </c:pt>
                <c:pt idx="2">
                  <c:v>73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 нарушений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-3.0865412656751238E-3"/>
                  <c:y val="-0.2234407444556238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0.142036057026527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1316741696017772E-16"/>
                  <c:y val="-0.146560397827471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0864197530864196E-3"/>
                  <c:y val="-0.105969446274357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543209876543323E-3"/>
                  <c:y val="-0.149044472366920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9 мес. 2023</c:v>
                </c:pt>
                <c:pt idx="1">
                  <c:v>9 мес. 2024</c:v>
                </c:pt>
                <c:pt idx="2">
                  <c:v>9 мес. 2025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111</c:v>
                </c:pt>
                <c:pt idx="1">
                  <c:v>71</c:v>
                </c:pt>
                <c:pt idx="2">
                  <c:v>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20825920"/>
        <c:axId val="2120815584"/>
      </c:barChart>
      <c:catAx>
        <c:axId val="2120825920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120815584"/>
        <c:crosses val="max"/>
        <c:auto val="0"/>
        <c:lblAlgn val="ctr"/>
        <c:lblOffset val="100"/>
        <c:noMultiLvlLbl val="0"/>
      </c:catAx>
      <c:valAx>
        <c:axId val="2120815584"/>
        <c:scaling>
          <c:orientation val="minMax"/>
          <c:max val="300"/>
          <c:min val="0"/>
        </c:scaling>
        <c:delete val="0"/>
        <c:axPos val="l"/>
        <c:majorGridlines>
          <c:spPr>
            <a:ln>
              <a:solidFill>
                <a:schemeClr val="bg1">
                  <a:lumMod val="6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 baseline="0">
                <a:latin typeface="Times New Roman" pitchFamily="18" charset="0"/>
              </a:defRPr>
            </a:pPr>
            <a:endParaRPr lang="ru-RU"/>
          </a:p>
        </c:txPr>
        <c:crossAx val="2120825920"/>
        <c:crosses val="autoZero"/>
        <c:crossBetween val="between"/>
        <c:majorUnit val="100"/>
        <c:minorUnit val="100"/>
      </c:valAx>
    </c:plotArea>
    <c:legend>
      <c:legendPos val="b"/>
      <c:layout>
        <c:manualLayout>
          <c:xMode val="edge"/>
          <c:yMode val="edge"/>
          <c:x val="0.19427031690483135"/>
          <c:y val="0.92222345917649495"/>
          <c:w val="0.68568703217653348"/>
          <c:h val="6.9363967383905697E-2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5.6025858202638093E-3"/>
                  <c:y val="-0.12813113091224937"/>
                </c:manualLayout>
              </c:layout>
              <c:tx>
                <c:rich>
                  <a:bodyPr/>
                  <a:lstStyle/>
                  <a:p>
                    <a:fld id="{28B69A2D-BBBE-4727-856E-47D718182AA1}" type="VALUE">
                      <a:rPr lang="en-US" sz="1600" b="1" i="0" baseline="0">
                        <a:solidFill>
                          <a:schemeClr val="tx1"/>
                        </a:solidFill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5.2876623563061914E-2"/>
                  <c:y val="1.98137923634015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0170625723357426E-3"/>
                  <c:y val="-0.196657393740977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штрафы </c:v>
                </c:pt>
                <c:pt idx="1">
                  <c:v>Приостановление деятельности</c:v>
                </c:pt>
                <c:pt idx="2">
                  <c:v>предупреждения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113</c:v>
                </c:pt>
                <c:pt idx="1">
                  <c:v>16</c:v>
                </c:pt>
                <c:pt idx="2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6.6253935461523708E-2"/>
                  <c:y val="-0.2171069281712697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5220169356285296"/>
                  <c:y val="-2.507992330602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9101137495283631E-2"/>
                  <c:y val="-0.209538256892436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Штрафы</c:v>
                </c:pt>
                <c:pt idx="1">
                  <c:v>Приостановление деятельности</c:v>
                </c:pt>
                <c:pt idx="2">
                  <c:v>предупреждения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177</c:v>
                </c:pt>
                <c:pt idx="1">
                  <c:v>27</c:v>
                </c:pt>
                <c:pt idx="2">
                  <c:v>210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 w="28575">
                <a:solidFill>
                  <a:schemeClr val="accent1"/>
                </a:solidFill>
              </a:ln>
            </c:spPr>
          </c:dPt>
          <c:dPt>
            <c:idx val="2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5.056114513463595E-2"/>
                  <c:y val="-4.1189466197580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2980327111888781"/>
                  <c:y val="-7.06155198442003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8.1718066491688543E-2"/>
                  <c:y val="-8.0798211963376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9.093637600855449E-2"/>
                  <c:y val="1.4131395531215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7.0383554486244782E-2"/>
                  <c:y val="-2.3168549985936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Приостановки</c:v>
                </c:pt>
                <c:pt idx="1">
                  <c:v>Предупреждения</c:v>
                </c:pt>
                <c:pt idx="2">
                  <c:v>Штрафов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17</c:v>
                </c:pt>
                <c:pt idx="1">
                  <c:v>251</c:v>
                </c:pt>
                <c:pt idx="2">
                  <c:v>217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2.5877320890444245E-2"/>
          <c:y val="0.83775577223445752"/>
          <c:w val="0.94515893846602494"/>
          <c:h val="0.15705696224206869"/>
        </c:manualLayout>
      </c:layout>
      <c:overlay val="0"/>
      <c:txPr>
        <a:bodyPr/>
        <a:lstStyle/>
        <a:p>
          <a:pPr>
            <a:defRPr sz="2000" b="1" i="0" baseline="0">
              <a:latin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 flipV="1">
          <a:off x="-539552" y="-1052736"/>
          <a:ext cx="0" cy="0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D87C0-F770-44FC-B2AB-055436E9EB4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B7A1F-12FB-4FB9-9D58-4A8294C4C1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965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2B7A1F-12FB-4FB9-9D58-4A8294C4C1E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345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Федеральная служба по экологическому, технологическому и атомному надзору</a:t>
            </a:r>
            <a:r>
              <a:rPr lang="ru-RU" altLang="ru-RU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4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1400" b="1" dirty="0" err="1">
                <a:latin typeface="Times New Roman" pitchFamily="18" charset="0"/>
                <a:cs typeface="Times New Roman" pitchFamily="18" charset="0"/>
              </a:rPr>
              <a:t>Ростехнадзор</a:t>
            </a: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altLang="ru-RU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4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Ленское управление Федеральной службы по экологическому, технологическому и атомному надзору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alt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АНАЛИЗ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ПРАВОПРИМЕНИТЕЛЬНОЙ ПРАКТИКИ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ЛЕНСКОГО УПРАВЛЕНИЯ ФЕДЕРАЛЬНОЙ СЛУЖБЫ ПО ЭКОЛОГИЧЕСКОМУ, ТЕХНОЛОГИЧЕСКОМУ 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И АТОМНОМУ НАДЗОРУ ЗА 9 месяцев 2025 года</a:t>
            </a:r>
            <a:r>
              <a:rPr lang="ru-RU" altLang="ru-RU" sz="1600" b="1" dirty="0" smtClean="0">
                <a:solidFill>
                  <a:srgbClr val="FF0000"/>
                </a:solidFill>
              </a:rPr>
              <a:t/>
            </a:r>
            <a:br>
              <a:rPr lang="ru-RU" altLang="ru-RU" sz="1600" b="1" dirty="0" smtClean="0">
                <a:solidFill>
                  <a:srgbClr val="FF0000"/>
                </a:solidFill>
              </a:rPr>
            </a:br>
            <a:endParaRPr lang="ru-RU" altLang="ru-RU" sz="16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6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Докладчик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</a:t>
            </a:r>
            <a:r>
              <a:rPr lang="ru-RU" altLang="ru-RU" sz="1600" b="1" dirty="0" err="1" smtClean="0">
                <a:latin typeface="Times New Roman" pitchFamily="18" charset="0"/>
                <a:cs typeface="Times New Roman" pitchFamily="18" charset="0"/>
              </a:rPr>
              <a:t>И.о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. руководителя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управления</a:t>
            </a:r>
          </a:p>
          <a:p>
            <a:pPr marL="0" indent="0">
              <a:buNone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П.П. </a:t>
            </a:r>
            <a:r>
              <a:rPr lang="ru-RU" altLang="ru-RU" sz="1600" b="1" dirty="0" err="1" smtClean="0">
                <a:latin typeface="Times New Roman" pitchFamily="18" charset="0"/>
                <a:cs typeface="Times New Roman" pitchFamily="18" charset="0"/>
              </a:rPr>
              <a:t>Жирохов</a:t>
            </a:r>
            <a:endParaRPr lang="ru-RU" alt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1607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altLang="ru-RU" sz="2400" b="1" dirty="0">
                <a:latin typeface="Times New Roman" pitchFamily="18" charset="0"/>
              </a:rPr>
              <a:t>Количество </a:t>
            </a:r>
            <a:r>
              <a:rPr lang="ru-RU" altLang="ru-RU" sz="2400" b="1" dirty="0" smtClean="0">
                <a:latin typeface="Times New Roman" pitchFamily="18" charset="0"/>
              </a:rPr>
              <a:t>поднадзорных организаций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99659"/>
              </p:ext>
            </p:extLst>
          </p:nvPr>
        </p:nvGraphicFramePr>
        <p:xfrm>
          <a:off x="457200" y="1268760"/>
          <a:ext cx="822960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929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Распределение проверок по видам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1061327"/>
              </p:ext>
            </p:extLst>
          </p:nvPr>
        </p:nvGraphicFramePr>
        <p:xfrm>
          <a:off x="467544" y="16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2131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70609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</a:rPr>
              <a:t>Распределение внеплановых проверок</a:t>
            </a:r>
            <a:r>
              <a:rPr lang="ru-RU" sz="2400" dirty="0"/>
              <a:t/>
            </a:r>
            <a:br>
              <a:rPr lang="ru-RU" sz="2400" dirty="0"/>
            </a:br>
            <a:endParaRPr lang="ru-RU" altLang="ru-RU" sz="2400" b="1" dirty="0">
              <a:latin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527439"/>
              </p:ext>
            </p:extLst>
          </p:nvPr>
        </p:nvGraphicFramePr>
        <p:xfrm>
          <a:off x="611562" y="980729"/>
          <a:ext cx="8075238" cy="521400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70422"/>
                <a:gridCol w="5390216"/>
                <a:gridCol w="792088"/>
                <a:gridCol w="792088"/>
                <a:gridCol w="730424"/>
              </a:tblGrid>
              <a:tr h="6460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Наименование показателя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 мес. 2023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 мес. 2024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 мес. 2025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08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Проверки в рамках исполнения ранее выданных предписаний 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8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5536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заявлениям (обращениям) о фактах возникновения угрозы или причинения вреда жизни и здоровью граждан 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800" b="1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58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Проверок проведено по поручению органов прокуратуры 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8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12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8592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выявлению соответствия объекта контроля параметрам, утверждённым индикаторами риска нарушения обязательных требований 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8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Наличие сведений об осуществлении деятельности без лицензии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8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-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-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рамках государственного строительного надзора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8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132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125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40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83568" y="0"/>
            <a:ext cx="8229600" cy="1475656"/>
          </a:xfrm>
        </p:spPr>
        <p:txBody>
          <a:bodyPr>
            <a:normAutofit/>
          </a:bodyPr>
          <a:lstStyle/>
          <a:p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Соотношение количества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проведенных проверок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выявленными  нарушениями   /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без нарушений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4275770"/>
              </p:ext>
            </p:extLst>
          </p:nvPr>
        </p:nvGraphicFramePr>
        <p:xfrm>
          <a:off x="457200" y="1268760"/>
          <a:ext cx="822960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8974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altLang="ru-RU" sz="2400" b="1" dirty="0">
                <a:latin typeface="Times New Roman" pitchFamily="18" charset="0"/>
              </a:rPr>
              <a:t>Количество наложенных административных наказаний</a:t>
            </a:r>
            <a:endParaRPr lang="ru-RU" sz="24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проверочных мероприятий 9 мес. 2025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38108639"/>
              </p:ext>
            </p:extLst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проверочных мероприятий 9 мес.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67473640"/>
              </p:ext>
            </p:extLst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7114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r>
              <a:rPr lang="ru-RU" altLang="ru-RU" sz="2400" b="1" dirty="0" smtClean="0">
                <a:latin typeface="Times New Roman" pitchFamily="18" charset="0"/>
              </a:rPr>
              <a:t>Общее количество </a:t>
            </a:r>
            <a:r>
              <a:rPr lang="ru-RU" altLang="ru-RU" sz="2400" b="1" dirty="0">
                <a:latin typeface="Times New Roman" pitchFamily="18" charset="0"/>
              </a:rPr>
              <a:t>наложенных административных </a:t>
            </a:r>
            <a:r>
              <a:rPr lang="ru-RU" altLang="ru-RU" sz="2400" b="1" dirty="0" smtClean="0">
                <a:latin typeface="Times New Roman" pitchFamily="18" charset="0"/>
              </a:rPr>
              <a:t>наказаний </a:t>
            </a:r>
            <a:r>
              <a:rPr lang="ru-RU" altLang="ru-RU" sz="2400" b="1" dirty="0">
                <a:latin typeface="Times New Roman" pitchFamily="18" charset="0"/>
              </a:rPr>
              <a:t>за 9 месяцев 2025 года </a:t>
            </a:r>
            <a:r>
              <a:rPr lang="ru-RU" altLang="ru-RU" sz="1800" b="1" dirty="0">
                <a:latin typeface="Times New Roman" pitchFamily="18" charset="0"/>
              </a:rPr>
              <a:t/>
            </a:r>
            <a:br>
              <a:rPr lang="ru-RU" altLang="ru-RU" sz="1800" b="1" dirty="0">
                <a:latin typeface="Times New Roman" pitchFamily="18" charset="0"/>
              </a:rPr>
            </a:b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626568"/>
              </p:ext>
            </p:extLst>
          </p:nvPr>
        </p:nvGraphicFramePr>
        <p:xfrm>
          <a:off x="467544" y="1628800"/>
          <a:ext cx="82296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426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</a:rPr>
              <a:t>Профилактические мероприятия, проведенные </a:t>
            </a:r>
            <a:r>
              <a:rPr lang="ru-RU" sz="2400" b="1" dirty="0" smtClean="0">
                <a:latin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</a:rPr>
              <a:t>за 9 месяцев 2025 года</a:t>
            </a:r>
            <a:endParaRPr lang="ru-RU" altLang="ru-RU" sz="2400" b="1" dirty="0">
              <a:latin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вынесено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681 предостережение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недопустимости нарушения обязательных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требований,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135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профилактических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визитов, </a:t>
            </a:r>
          </a:p>
          <a:p>
            <a:pPr algn="ctr">
              <a:spcBef>
                <a:spcPts val="600"/>
              </a:spcBef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совещаний с поднадзорными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организациями, </a:t>
            </a:r>
          </a:p>
          <a:p>
            <a:pPr algn="ctr">
              <a:spcBef>
                <a:spcPts val="600"/>
              </a:spcBef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направлены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поднадзорные организации 65 писем (3086 адресатов), </a:t>
            </a:r>
          </a:p>
          <a:p>
            <a:pPr algn="ctr">
              <a:spcBef>
                <a:spcPts val="600"/>
              </a:spcBef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на сайте -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159, </a:t>
            </a:r>
          </a:p>
          <a:p>
            <a:pPr algn="ctr">
              <a:spcBef>
                <a:spcPts val="600"/>
              </a:spcBef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946 консультаций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778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alt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</a:p>
          <a:p>
            <a:pPr algn="ctr"/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233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4371</TotalTime>
  <Words>236</Words>
  <Application>Microsoft Office PowerPoint</Application>
  <PresentationFormat>Экран (4:3)</PresentationFormat>
  <Paragraphs>112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Федеральная служба по экологическому, технологическому и атомному надзору (Ростехнадзор) Ленское управление Федеральной службы по экологическому, технологическому и атомному надзору</vt:lpstr>
      <vt:lpstr>Количество поднадзорных организаций </vt:lpstr>
      <vt:lpstr>Распределение проверок по видам</vt:lpstr>
      <vt:lpstr>Распределение внеплановых проверок </vt:lpstr>
      <vt:lpstr>Соотношение количества проведенных проверок с выявленными  нарушениями   / без нарушений</vt:lpstr>
      <vt:lpstr>Количество наложенных административных наказаний</vt:lpstr>
      <vt:lpstr>Общее количество наложенных административных наказаний за 9 месяцев 2025 года  </vt:lpstr>
      <vt:lpstr>Профилактические мероприятия, проведенные  за 9 месяцев 2025 года</vt:lpstr>
      <vt:lpstr>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Роева Ирина Валерьевна</dc:creator>
  <cp:lastModifiedBy>Роева Ирина Валерьевна</cp:lastModifiedBy>
  <cp:revision>235</cp:revision>
  <cp:lastPrinted>2021-03-16T07:09:25Z</cp:lastPrinted>
  <dcterms:created xsi:type="dcterms:W3CDTF">2018-07-25T06:35:57Z</dcterms:created>
  <dcterms:modified xsi:type="dcterms:W3CDTF">2025-11-25T03:10:54Z</dcterms:modified>
</cp:coreProperties>
</file>